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7" r:id="rId4"/>
    <p:sldId id="258" r:id="rId5"/>
    <p:sldId id="259" r:id="rId6"/>
    <p:sldId id="268" r:id="rId7"/>
    <p:sldId id="260" r:id="rId8"/>
    <p:sldId id="261" r:id="rId9"/>
    <p:sldId id="269" r:id="rId10"/>
    <p:sldId id="262" r:id="rId11"/>
    <p:sldId id="263" r:id="rId12"/>
    <p:sldId id="265" r:id="rId13"/>
    <p:sldId id="270" r:id="rId14"/>
    <p:sldId id="264" r:id="rId15"/>
    <p:sldId id="26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323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06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3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46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6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798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8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593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9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51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637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50966-DFC1-497A-9282-94361EC3FC92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1E58-7DD9-4B63-AF8C-3A4B2F1C80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5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/>
          <a:srcRect b="35420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05" y="444561"/>
            <a:ext cx="719220" cy="8824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536336"/>
            <a:ext cx="12192000" cy="121185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56752" y="3770902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962150" y="922255"/>
            <a:ext cx="6642102" cy="4323270"/>
            <a:chOff x="1570264" y="1003128"/>
            <a:chExt cx="6263249" cy="407667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/>
            <a:srcRect l="25242" r="2228"/>
            <a:stretch/>
          </p:blipFill>
          <p:spPr>
            <a:xfrm>
              <a:off x="1570264" y="1011272"/>
              <a:ext cx="2383453" cy="2316715"/>
            </a:xfrm>
            <a:prstGeom prst="parallelogram">
              <a:avLst>
                <a:gd name="adj" fmla="val 26145"/>
              </a:avLst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68340" y="1724491"/>
              <a:ext cx="2274461" cy="1603495"/>
            </a:xfrm>
            <a:prstGeom prst="parallelogram">
              <a:avLst>
                <a:gd name="adj" fmla="val 26188"/>
              </a:avLst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48161" y="3422035"/>
              <a:ext cx="2351449" cy="1657772"/>
            </a:xfrm>
            <a:prstGeom prst="parallelogram">
              <a:avLst>
                <a:gd name="adj" fmla="val 28447"/>
              </a:avLst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7"/>
            <a:srcRect r="27426"/>
            <a:stretch/>
          </p:blipFill>
          <p:spPr>
            <a:xfrm>
              <a:off x="5440249" y="1003128"/>
              <a:ext cx="2393264" cy="2324858"/>
            </a:xfrm>
            <a:prstGeom prst="parallelogram">
              <a:avLst>
                <a:gd name="adj" fmla="val 26474"/>
              </a:avLst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7335238" y="5433764"/>
            <a:ext cx="438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制作单位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上海英硕自动化科技有限公司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335238" y="5928979"/>
            <a:ext cx="3205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电话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b="1" dirty="0" smtClean="0">
                <a:latin typeface="+mn-ea"/>
              </a:rPr>
              <a:t>021-64326718</a:t>
            </a:r>
            <a:endParaRPr lang="zh-CN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17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zh-CN" sz="2800" dirty="0"/>
              <a:t>示例工程讲解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659" y="2079293"/>
            <a:ext cx="6493541" cy="389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7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800" dirty="0" smtClean="0"/>
              <a:t>变量与协议设置</a:t>
            </a:r>
            <a:endParaRPr lang="zh-CN" altLang="zh-CN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2181" y="2019488"/>
            <a:ext cx="5752118" cy="407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56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635617" y="2962141"/>
            <a:ext cx="8757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zh-CN" altLang="en-US" sz="4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四、示例工程演示</a:t>
            </a:r>
            <a:endParaRPr lang="zh-CN" altLang="en-US" sz="4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7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示例工程演示</a:t>
            </a:r>
            <a:endParaRPr lang="zh-CN" altLang="en-US" sz="2800" dirty="0"/>
          </a:p>
        </p:txBody>
      </p:sp>
      <p:sp>
        <p:nvSpPr>
          <p:cNvPr id="22" name="文本框 21"/>
          <p:cNvSpPr txBox="1"/>
          <p:nvPr/>
        </p:nvSpPr>
        <p:spPr>
          <a:xfrm>
            <a:off x="1291585" y="1867212"/>
            <a:ext cx="2559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调试工具配置</a:t>
            </a:r>
            <a:endParaRPr lang="zh-CN" altLang="en-US" sz="2400" dirty="0"/>
          </a:p>
        </p:txBody>
      </p:sp>
      <p:sp>
        <p:nvSpPr>
          <p:cNvPr id="23" name="椭圆 22"/>
          <p:cNvSpPr/>
          <p:nvPr/>
        </p:nvSpPr>
        <p:spPr>
          <a:xfrm>
            <a:off x="1171336" y="2070412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923" y="2277068"/>
            <a:ext cx="4494861" cy="39734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90208" y="2833352"/>
            <a:ext cx="3296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打开</a:t>
            </a:r>
            <a:r>
              <a:rPr lang="en-US" altLang="zh-CN" dirty="0" err="1" smtClean="0"/>
              <a:t>ModBus</a:t>
            </a:r>
            <a:r>
              <a:rPr lang="en-US" altLang="zh-CN" dirty="0" smtClean="0"/>
              <a:t> Poll</a:t>
            </a:r>
            <a:r>
              <a:rPr lang="zh-CN" altLang="en-US" dirty="0" smtClean="0"/>
              <a:t>调试软件，根据设置的变量配置四种寄存器。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228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示例工程演示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328074" y="3923608"/>
            <a:ext cx="374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通讯演示（连接实体屏）</a:t>
            </a:r>
            <a:endParaRPr lang="zh-CN" altLang="en-US" sz="2400" dirty="0"/>
          </a:p>
        </p:txBody>
      </p:sp>
      <p:sp>
        <p:nvSpPr>
          <p:cNvPr id="21" name="椭圆 20"/>
          <p:cNvSpPr/>
          <p:nvPr/>
        </p:nvSpPr>
        <p:spPr>
          <a:xfrm>
            <a:off x="1207825" y="4126808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8074" y="2779469"/>
            <a:ext cx="3424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控件</a:t>
            </a:r>
            <a:r>
              <a:rPr lang="zh-CN" altLang="en-US" sz="2400" dirty="0" smtClean="0"/>
              <a:t>演示</a:t>
            </a:r>
            <a:r>
              <a:rPr lang="zh-CN" altLang="en-US" sz="2400" dirty="0" smtClean="0"/>
              <a:t>（运行虚拟屏）</a:t>
            </a:r>
            <a:endParaRPr lang="zh-CN" altLang="en-US" sz="2400" dirty="0"/>
          </a:p>
        </p:txBody>
      </p:sp>
      <p:sp>
        <p:nvSpPr>
          <p:cNvPr id="23" name="椭圆 22"/>
          <p:cNvSpPr/>
          <p:nvPr/>
        </p:nvSpPr>
        <p:spPr>
          <a:xfrm>
            <a:off x="1207825" y="2956911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65927" y="3224469"/>
            <a:ext cx="7263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感谢大家的耐心观看</a:t>
            </a:r>
            <a:endParaRPr lang="en-US" altLang="zh-CN" sz="5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5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</a:t>
            </a:r>
            <a:endParaRPr lang="zh-CN" altLang="en-US" sz="5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62610" y="4821035"/>
            <a:ext cx="2957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祝顺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~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96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41"/>
          <p:cNvGrpSpPr>
            <a:grpSpLocks/>
          </p:cNvGrpSpPr>
          <p:nvPr/>
        </p:nvGrpSpPr>
        <p:grpSpPr bwMode="auto">
          <a:xfrm>
            <a:off x="3374441" y="2147196"/>
            <a:ext cx="4724400" cy="685800"/>
            <a:chOff x="1296" y="1824"/>
            <a:chExt cx="2976" cy="432"/>
          </a:xfrm>
        </p:grpSpPr>
        <p:sp>
          <p:nvSpPr>
            <p:cNvPr id="17" name="AutoShape 4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2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18" name="AutoShape 4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1" name="Text Box 44"/>
            <p:cNvSpPr txBox="1">
              <a:spLocks noChangeArrowheads="1"/>
            </p:cNvSpPr>
            <p:nvPr/>
          </p:nvSpPr>
          <p:spPr bwMode="gray">
            <a:xfrm>
              <a:off x="1856" y="1923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800" b="1" dirty="0" smtClean="0">
                  <a:ea typeface="华文细黑" panose="02010600040101010101" pitchFamily="2" charset="-122"/>
                </a:rPr>
                <a:t>DG</a:t>
              </a:r>
              <a:r>
                <a:rPr lang="zh-CN" altLang="en-US" sz="1800" b="1" dirty="0" smtClean="0">
                  <a:ea typeface="华文细黑" panose="02010600040101010101" pitchFamily="2" charset="-122"/>
                </a:rPr>
                <a:t>系列触摸屏尺寸规格及接口</a:t>
              </a:r>
              <a:endParaRPr lang="zh-CN" altLang="en-US" sz="1800" b="1" dirty="0">
                <a:ea typeface="华文细黑" panose="02010600040101010101" pitchFamily="2" charset="-122"/>
              </a:endParaRPr>
            </a:p>
          </p:txBody>
        </p:sp>
        <p:sp>
          <p:nvSpPr>
            <p:cNvPr id="22" name="Text Box 4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 dirty="0">
                  <a:solidFill>
                    <a:schemeClr val="bg1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23" name="Group 46"/>
          <p:cNvGrpSpPr>
            <a:grpSpLocks/>
          </p:cNvGrpSpPr>
          <p:nvPr/>
        </p:nvGrpSpPr>
        <p:grpSpPr bwMode="auto">
          <a:xfrm>
            <a:off x="3374441" y="2952124"/>
            <a:ext cx="4724400" cy="685800"/>
            <a:chOff x="1296" y="1824"/>
            <a:chExt cx="2976" cy="432"/>
          </a:xfrm>
        </p:grpSpPr>
        <p:sp>
          <p:nvSpPr>
            <p:cNvPr id="24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7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28" name="Text Box 49"/>
            <p:cNvSpPr txBox="1">
              <a:spLocks noChangeArrowheads="1"/>
            </p:cNvSpPr>
            <p:nvPr/>
          </p:nvSpPr>
          <p:spPr bwMode="gray">
            <a:xfrm>
              <a:off x="1616" y="1932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800" b="1" dirty="0" smtClean="0">
                  <a:ea typeface="华文细黑" panose="02010600040101010101" pitchFamily="2" charset="-122"/>
                </a:rPr>
                <a:t>DGTFT</a:t>
              </a:r>
              <a:r>
                <a:rPr lang="zh-CN" altLang="en-US" sz="1800" b="1" dirty="0" smtClean="0">
                  <a:ea typeface="华文细黑" panose="02010600040101010101" pitchFamily="2" charset="-122"/>
                </a:rPr>
                <a:t>软件的开发环境</a:t>
              </a:r>
              <a:endParaRPr lang="zh-CN" altLang="en-US" sz="1800" b="1" dirty="0">
                <a:ea typeface="华文细黑" panose="02010600040101010101" pitchFamily="2" charset="-122"/>
              </a:endParaRPr>
            </a:p>
          </p:txBody>
        </p:sp>
        <p:sp>
          <p:nvSpPr>
            <p:cNvPr id="3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31" name="Group 51"/>
          <p:cNvGrpSpPr>
            <a:grpSpLocks/>
          </p:cNvGrpSpPr>
          <p:nvPr/>
        </p:nvGrpSpPr>
        <p:grpSpPr bwMode="auto">
          <a:xfrm>
            <a:off x="3374441" y="3757052"/>
            <a:ext cx="4724400" cy="685800"/>
            <a:chOff x="1296" y="1824"/>
            <a:chExt cx="2976" cy="432"/>
          </a:xfrm>
        </p:grpSpPr>
        <p:sp>
          <p:nvSpPr>
            <p:cNvPr id="3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33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35" name="Text Box 54"/>
            <p:cNvSpPr txBox="1">
              <a:spLocks noChangeArrowheads="1"/>
            </p:cNvSpPr>
            <p:nvPr/>
          </p:nvSpPr>
          <p:spPr bwMode="gray">
            <a:xfrm>
              <a:off x="1474" y="1909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800" b="1" dirty="0" smtClean="0">
                  <a:ea typeface="华文细黑" panose="02010600040101010101" pitchFamily="2" charset="-122"/>
                </a:rPr>
                <a:t>示例工程制作讲解</a:t>
              </a:r>
              <a:endParaRPr lang="zh-CN" altLang="en-US" sz="1800" b="1" dirty="0">
                <a:ea typeface="华文细黑" panose="02010600040101010101" pitchFamily="2" charset="-122"/>
              </a:endParaRPr>
            </a:p>
          </p:txBody>
        </p:sp>
        <p:sp>
          <p:nvSpPr>
            <p:cNvPr id="36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37" name="Group 56"/>
          <p:cNvGrpSpPr>
            <a:grpSpLocks/>
          </p:cNvGrpSpPr>
          <p:nvPr/>
        </p:nvGrpSpPr>
        <p:grpSpPr bwMode="auto">
          <a:xfrm>
            <a:off x="3374441" y="4561980"/>
            <a:ext cx="4724400" cy="685800"/>
            <a:chOff x="1296" y="1824"/>
            <a:chExt cx="2976" cy="432"/>
          </a:xfrm>
        </p:grpSpPr>
        <p:sp>
          <p:nvSpPr>
            <p:cNvPr id="38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chemeClr val="folHlink"/>
              </a:solidFill>
              <a:round/>
              <a:headEnd/>
              <a:tailEnd/>
            </a:ln>
            <a:effectLst>
              <a:outerShdw dist="99190" dir="2388334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39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40" name="Text Box 59"/>
            <p:cNvSpPr txBox="1">
              <a:spLocks noChangeArrowheads="1"/>
            </p:cNvSpPr>
            <p:nvPr/>
          </p:nvSpPr>
          <p:spPr bwMode="gray">
            <a:xfrm>
              <a:off x="1418" y="1893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8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示例工程的演示</a:t>
              </a:r>
              <a:endParaRPr lang="zh-CN" altLang="en-US" sz="18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9224" y="134399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目录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079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77286" y="2962141"/>
            <a:ext cx="87570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一、</a:t>
            </a:r>
            <a:r>
              <a:rPr lang="en-US" altLang="zh-CN" sz="4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DG</a:t>
            </a:r>
            <a:r>
              <a:rPr lang="zh-CN" altLang="en-US" sz="4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系列触摸屏尺寸规格及接口</a:t>
            </a:r>
          </a:p>
          <a:p>
            <a:endParaRPr lang="zh-CN" altLang="en-US" sz="4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80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3145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DG</a:t>
            </a:r>
            <a:r>
              <a:rPr lang="zh-CN" altLang="en-US" sz="2800" dirty="0" smtClean="0"/>
              <a:t>触摸屏尺寸规格</a:t>
            </a:r>
            <a:endParaRPr lang="zh-CN" altLang="en-US" sz="28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926" y="1901043"/>
            <a:ext cx="6982093" cy="38581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75537" y="4611082"/>
            <a:ext cx="297577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本触摸屏目前有</a:t>
            </a:r>
            <a:r>
              <a:rPr lang="en-US" altLang="zh-CN" dirty="0" smtClean="0"/>
              <a:t>6</a:t>
            </a:r>
            <a:r>
              <a:rPr lang="zh-CN" altLang="en-US" dirty="0" smtClean="0"/>
              <a:t>种规格：</a:t>
            </a:r>
            <a:r>
              <a:rPr lang="en-US" altLang="zh-CN" dirty="0" smtClean="0"/>
              <a:t>3.5</a:t>
            </a:r>
            <a:r>
              <a:rPr lang="zh-CN" altLang="en-US" dirty="0" smtClean="0"/>
              <a:t>寸、</a:t>
            </a:r>
            <a:r>
              <a:rPr lang="en-US" altLang="zh-CN" dirty="0" smtClean="0"/>
              <a:t>5</a:t>
            </a:r>
            <a:r>
              <a:rPr lang="zh-CN" altLang="en-US" dirty="0" smtClean="0"/>
              <a:t>寸、</a:t>
            </a:r>
            <a:r>
              <a:rPr lang="en-US" altLang="zh-CN" dirty="0" smtClean="0"/>
              <a:t>7</a:t>
            </a:r>
            <a:r>
              <a:rPr lang="zh-CN" altLang="en-US" dirty="0" smtClean="0"/>
              <a:t>寸、</a:t>
            </a:r>
            <a:r>
              <a:rPr lang="en-US" altLang="zh-CN" dirty="0" smtClean="0"/>
              <a:t>10.1</a:t>
            </a:r>
            <a:r>
              <a:rPr lang="zh-CN" altLang="en-US" dirty="0" smtClean="0"/>
              <a:t>寸、</a:t>
            </a:r>
            <a:r>
              <a:rPr lang="en-US" altLang="zh-CN" dirty="0" smtClean="0"/>
              <a:t>10.4</a:t>
            </a:r>
            <a:r>
              <a:rPr lang="zh-CN" altLang="en-US" dirty="0" smtClean="0"/>
              <a:t>寸及</a:t>
            </a:r>
            <a:r>
              <a:rPr lang="en-US" altLang="zh-CN" dirty="0" smtClean="0"/>
              <a:t>12.1</a:t>
            </a:r>
            <a:r>
              <a:rPr lang="zh-CN" altLang="en-US" dirty="0" smtClean="0"/>
              <a:t>寸，</a:t>
            </a:r>
            <a:r>
              <a:rPr lang="zh-CN" altLang="en-US" dirty="0"/>
              <a:t>均</a:t>
            </a:r>
            <a:r>
              <a:rPr lang="zh-CN" altLang="en-US" dirty="0" smtClean="0"/>
              <a:t>可宽温（</a:t>
            </a:r>
            <a:r>
              <a:rPr lang="en-US" altLang="zh-CN" dirty="0" smtClean="0"/>
              <a:t>-40</a:t>
            </a:r>
            <a:r>
              <a:rPr lang="zh-CN" altLang="en-US" dirty="0" smtClean="0"/>
              <a:t>℃</a:t>
            </a:r>
            <a:r>
              <a:rPr lang="en-US" altLang="zh-CN" dirty="0" smtClean="0"/>
              <a:t>~70</a:t>
            </a:r>
            <a:r>
              <a:rPr lang="zh-CN" altLang="en-US" dirty="0" smtClean="0"/>
              <a:t>℃）操作，客户可根据具体需求自行选择。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172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102515" y="40494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3145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DG</a:t>
            </a:r>
            <a:r>
              <a:rPr lang="zh-CN" altLang="en-US" sz="2800" dirty="0" smtClean="0"/>
              <a:t>触摸屏接口说明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0" t="20110" r="20598" b="21390"/>
          <a:stretch/>
        </p:blipFill>
        <p:spPr>
          <a:xfrm>
            <a:off x="4859044" y="3019092"/>
            <a:ext cx="2781837" cy="2060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8" t="59290" r="26596" b="9752"/>
          <a:stretch/>
        </p:blipFill>
        <p:spPr>
          <a:xfrm rot="5400000">
            <a:off x="3114126" y="3885071"/>
            <a:ext cx="2078706" cy="530282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 rot="10800000">
            <a:off x="4418620" y="3985336"/>
            <a:ext cx="396188" cy="2541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29558"/>
              </p:ext>
            </p:extLst>
          </p:nvPr>
        </p:nvGraphicFramePr>
        <p:xfrm>
          <a:off x="1701939" y="2481169"/>
          <a:ext cx="1064663" cy="1478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4888"/>
                <a:gridCol w="709775"/>
              </a:tblGrid>
              <a:tr h="3238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RS485</a:t>
                      </a:r>
                      <a:endParaRPr lang="en-US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序号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标记</a:t>
                      </a:r>
                      <a:endParaRPr lang="zh-CN" alt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5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/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4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B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</a:rPr>
                        <a:t>3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A</a:t>
                      </a:r>
                      <a:endParaRPr lang="en-US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VCC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GND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228453"/>
              </p:ext>
            </p:extLst>
          </p:nvPr>
        </p:nvGraphicFramePr>
        <p:xfrm>
          <a:off x="1701938" y="4150212"/>
          <a:ext cx="1069427" cy="1478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6476"/>
                <a:gridCol w="712951"/>
              </a:tblGrid>
              <a:tr h="32385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smtClean="0">
                          <a:effectLst/>
                        </a:rPr>
                        <a:t>RS232</a:t>
                      </a:r>
                      <a:endParaRPr lang="en-US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标记</a:t>
                      </a:r>
                      <a:endParaRPr lang="zh-CN" alt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5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GND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4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1200" b="0" i="0" u="none" strike="noStrike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xD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</a:rPr>
                        <a:t>3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T</a:t>
                      </a:r>
                      <a:r>
                        <a:rPr lang="en-US" altLang="zh-CN" sz="1200" b="0" i="0" u="none" strike="noStrike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xD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VCC</a:t>
                      </a:r>
                      <a:endParaRPr lang="en-US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 smtClean="0">
                          <a:effectLst/>
                        </a:rPr>
                        <a:t>GND</a:t>
                      </a:r>
                      <a:endParaRPr lang="en-US" altLang="zh-CN" sz="1200" b="0" i="0" u="none" strike="noStrike" dirty="0"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381999" y="2921000"/>
            <a:ext cx="28097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从通信接口上，本触摸屏分为</a:t>
            </a:r>
            <a:r>
              <a:rPr lang="en-US" altLang="zh-CN" dirty="0" smtClean="0"/>
              <a:t>RS485</a:t>
            </a:r>
            <a:r>
              <a:rPr lang="zh-CN" altLang="en-US" dirty="0" smtClean="0"/>
              <a:t>系列和</a:t>
            </a:r>
            <a:r>
              <a:rPr lang="en-US" altLang="zh-CN" dirty="0" smtClean="0"/>
              <a:t>RS232</a:t>
            </a:r>
            <a:r>
              <a:rPr lang="zh-CN" altLang="en-US" dirty="0" smtClean="0"/>
              <a:t>系列，硬件接口为</a:t>
            </a:r>
            <a:r>
              <a:rPr lang="en-US" altLang="zh-CN" dirty="0" smtClean="0"/>
              <a:t>USB</a:t>
            </a:r>
            <a:r>
              <a:rPr lang="zh-CN" altLang="en-US" dirty="0" smtClean="0"/>
              <a:t>口和五芯端子。客户可根据具体需求自行选择通信接口</a:t>
            </a:r>
            <a:r>
              <a:rPr lang="zh-CN" altLang="en-US" dirty="0"/>
              <a:t>。</a:t>
            </a:r>
            <a:r>
              <a:rPr lang="zh-CN" altLang="en-US" dirty="0" smtClean="0"/>
              <a:t>                           （</a:t>
            </a:r>
            <a:r>
              <a:rPr lang="zh-CN" altLang="en-US" sz="1400" i="1" dirty="0" smtClean="0"/>
              <a:t>注：目前</a:t>
            </a:r>
            <a:r>
              <a:rPr lang="en-US" altLang="zh-CN" sz="1400" i="1" dirty="0" smtClean="0"/>
              <a:t>3.5</a:t>
            </a:r>
            <a:r>
              <a:rPr lang="zh-CN" altLang="en-US" sz="1400" i="1" dirty="0" smtClean="0"/>
              <a:t>寸及</a:t>
            </a:r>
            <a:r>
              <a:rPr lang="en-US" altLang="zh-CN" sz="1400" i="1" dirty="0" smtClean="0"/>
              <a:t>12.1</a:t>
            </a:r>
            <a:r>
              <a:rPr lang="zh-CN" altLang="en-US" sz="1400" i="1" dirty="0" smtClean="0"/>
              <a:t>寸只可选择</a:t>
            </a:r>
            <a:r>
              <a:rPr lang="en-US" altLang="zh-CN" sz="1400" i="1" dirty="0" smtClean="0"/>
              <a:t>RS232</a:t>
            </a:r>
            <a:r>
              <a:rPr lang="zh-CN" altLang="en-US" sz="1400" i="1" dirty="0" smtClean="0"/>
              <a:t>系列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cxnSp>
        <p:nvCxnSpPr>
          <p:cNvPr id="7" name="直接箭头连接符 6"/>
          <p:cNvCxnSpPr>
            <a:stCxn id="4" idx="2"/>
            <a:endCxn id="14" idx="3"/>
          </p:cNvCxnSpPr>
          <p:nvPr/>
        </p:nvCxnSpPr>
        <p:spPr>
          <a:xfrm flipH="1" flipV="1">
            <a:off x="2766602" y="3220309"/>
            <a:ext cx="1121736" cy="929903"/>
          </a:xfrm>
          <a:prstGeom prst="straightConnector1">
            <a:avLst/>
          </a:prstGeom>
          <a:ln w="190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2"/>
            <a:endCxn id="18" idx="3"/>
          </p:cNvCxnSpPr>
          <p:nvPr/>
        </p:nvCxnSpPr>
        <p:spPr>
          <a:xfrm flipH="1">
            <a:off x="2771365" y="4150212"/>
            <a:ext cx="1116973" cy="739140"/>
          </a:xfrm>
          <a:prstGeom prst="straightConnector1">
            <a:avLst/>
          </a:prstGeom>
          <a:ln w="190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63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35617" y="2962141"/>
            <a:ext cx="87570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zh-CN" altLang="en-US" sz="40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二</a:t>
            </a:r>
            <a:r>
              <a:rPr lang="zh-CN" altLang="en-US" sz="4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、</a:t>
            </a:r>
            <a:r>
              <a:rPr lang="en-US" altLang="zh-CN" sz="4000" b="1" dirty="0">
                <a:ea typeface="华文细黑" panose="02010600040101010101" pitchFamily="2" charset="-122"/>
              </a:rPr>
              <a:t>DGTFT</a:t>
            </a:r>
            <a:r>
              <a:rPr lang="zh-CN" altLang="en-US" sz="4000" b="1" dirty="0">
                <a:ea typeface="华文细黑" panose="02010600040101010101" pitchFamily="2" charset="-122"/>
              </a:rPr>
              <a:t>软件的开发环境</a:t>
            </a:r>
          </a:p>
          <a:p>
            <a:endParaRPr lang="zh-CN" altLang="en-US" sz="4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029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329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DGTFT</a:t>
            </a:r>
            <a:r>
              <a:rPr lang="zh-CN" altLang="en-US" sz="2800" dirty="0" smtClean="0"/>
              <a:t>软件使用介绍</a:t>
            </a:r>
            <a:endParaRPr lang="zh-CN" altLang="en-US" sz="2800" dirty="0"/>
          </a:p>
        </p:txBody>
      </p:sp>
      <p:sp>
        <p:nvSpPr>
          <p:cNvPr id="21" name="文本框 20"/>
          <p:cNvSpPr txBox="1"/>
          <p:nvPr/>
        </p:nvSpPr>
        <p:spPr>
          <a:xfrm>
            <a:off x="1291586" y="1867212"/>
            <a:ext cx="1885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开发前准备</a:t>
            </a:r>
            <a:endParaRPr lang="zh-CN" altLang="en-US" sz="2400" dirty="0"/>
          </a:p>
        </p:txBody>
      </p:sp>
      <p:sp>
        <p:nvSpPr>
          <p:cNvPr id="22" name="椭圆 21"/>
          <p:cNvSpPr/>
          <p:nvPr/>
        </p:nvSpPr>
        <p:spPr>
          <a:xfrm>
            <a:off x="1171336" y="2070412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602282" y="3445206"/>
            <a:ext cx="1322914" cy="7612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4896" y="2524258"/>
            <a:ext cx="4416420" cy="30959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889" y="2524258"/>
            <a:ext cx="4859965" cy="313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97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17" y="1892612"/>
            <a:ext cx="7572010" cy="415718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502815" y="3554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614048" y="1506828"/>
            <a:ext cx="152715" cy="167424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Text" lastClr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224" y="1343992"/>
            <a:ext cx="3658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DGTFT</a:t>
            </a:r>
            <a:r>
              <a:rPr lang="zh-CN" altLang="en-US" sz="2800" dirty="0" smtClean="0"/>
              <a:t>软件的开发环境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171336" y="1867212"/>
            <a:ext cx="317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界面介绍</a:t>
            </a:r>
            <a:endParaRPr lang="zh-CN" altLang="en-US" sz="2400" dirty="0"/>
          </a:p>
        </p:txBody>
      </p:sp>
      <p:sp>
        <p:nvSpPr>
          <p:cNvPr id="21" name="椭圆 20"/>
          <p:cNvSpPr/>
          <p:nvPr/>
        </p:nvSpPr>
        <p:spPr>
          <a:xfrm>
            <a:off x="1171336" y="2070412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71336" y="2238553"/>
            <a:ext cx="317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工程属性</a:t>
            </a:r>
            <a:endParaRPr lang="zh-CN" altLang="en-US" sz="2400" dirty="0"/>
          </a:p>
        </p:txBody>
      </p:sp>
      <p:sp>
        <p:nvSpPr>
          <p:cNvPr id="23" name="椭圆 22"/>
          <p:cNvSpPr/>
          <p:nvPr/>
        </p:nvSpPr>
        <p:spPr>
          <a:xfrm>
            <a:off x="1171336" y="2441753"/>
            <a:ext cx="109512" cy="1121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9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71889" y="1020482"/>
            <a:ext cx="11248222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966200" y="860081"/>
            <a:ext cx="3225800" cy="0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171336" y="391921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DG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系列触摸屏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1889" y="484866"/>
            <a:ext cx="478998" cy="365010"/>
            <a:chOff x="449004" y="484866"/>
            <a:chExt cx="478998" cy="365010"/>
          </a:xfrm>
        </p:grpSpPr>
        <p:sp>
          <p:nvSpPr>
            <p:cNvPr id="19" name="燕尾形 18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963784" y="6232936"/>
            <a:ext cx="3611886" cy="294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50" b="1" kern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TEL: 021-64326718 / 6719     WEB: www.ensuretek.net</a:t>
            </a:r>
            <a:endParaRPr lang="zh-CN" altLang="en-US" sz="1050" b="1" kern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8019" y="385260"/>
            <a:ext cx="2482092" cy="379359"/>
          </a:xfrm>
          <a:prstGeom prst="rect">
            <a:avLst/>
          </a:prstGeom>
        </p:spPr>
      </p:pic>
      <p:cxnSp>
        <p:nvCxnSpPr>
          <p:cNvPr id="47" name="直接连接符 46"/>
          <p:cNvCxnSpPr/>
          <p:nvPr/>
        </p:nvCxnSpPr>
        <p:spPr>
          <a:xfrm>
            <a:off x="8966200" y="6552647"/>
            <a:ext cx="32258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11551316" y="6320626"/>
            <a:ext cx="168795" cy="128627"/>
            <a:chOff x="449004" y="484866"/>
            <a:chExt cx="478998" cy="365010"/>
          </a:xfrm>
        </p:grpSpPr>
        <p:sp>
          <p:nvSpPr>
            <p:cNvPr id="68" name="燕尾形 67"/>
            <p:cNvSpPr/>
            <p:nvPr/>
          </p:nvSpPr>
          <p:spPr>
            <a:xfrm>
              <a:off x="449004" y="484866"/>
              <a:ext cx="258549" cy="365010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669453" y="484866"/>
              <a:ext cx="258549" cy="36501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35617" y="2962141"/>
            <a:ext cx="87570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zh-CN" altLang="en-US" sz="40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三、示例工程制作讲解</a:t>
            </a:r>
            <a:endParaRPr lang="zh-CN" altLang="en-US" sz="40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53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3085</TotalTime>
  <Words>436</Words>
  <Application>Microsoft Office PowerPoint</Application>
  <PresentationFormat>宽屏</PresentationFormat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仿宋</vt:lpstr>
      <vt:lpstr>黑体</vt:lpstr>
      <vt:lpstr>华文仿宋</vt:lpstr>
      <vt:lpstr>华文行楷</vt:lpstr>
      <vt:lpstr>华文楷体</vt:lpstr>
      <vt:lpstr>华文细黑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上海大学</dc:creator>
  <cp:lastModifiedBy>上海大学</cp:lastModifiedBy>
  <cp:revision>78</cp:revision>
  <dcterms:created xsi:type="dcterms:W3CDTF">2020-05-27T02:16:01Z</dcterms:created>
  <dcterms:modified xsi:type="dcterms:W3CDTF">2020-06-04T09:40:56Z</dcterms:modified>
</cp:coreProperties>
</file>